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838200" y="1122363"/>
            <a:ext cx="9829800" cy="2387600"/>
          </a:xfrm>
        </p:spPr>
        <p:txBody>
          <a:bodyPr anchor="b">
            <a:normAutofit/>
          </a:bodyPr>
          <a:lstStyle>
            <a:lvl1pPr algn="l">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838200" y="3602038"/>
            <a:ext cx="98298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838200" y="136525"/>
            <a:ext cx="2743200" cy="365125"/>
          </a:xfrm>
        </p:spPr>
        <p:txBody>
          <a:bodyPr/>
          <a:lstStyle>
            <a:lvl1pPr algn="l">
              <a:defRPr/>
            </a:lvl1pPr>
          </a:lstStyle>
          <a:p>
            <a:fld id="{9549D6DC-E1CB-4874-BF52-C3407230D20E}" type="datetime1">
              <a:rPr lang="en-US" smtClean="0"/>
              <a:t>9/19/24</a:t>
            </a:fld>
            <a:endParaRPr lang="en-US"/>
          </a:p>
        </p:txBody>
      </p:sp>
      <p:sp>
        <p:nvSpPr>
          <p:cNvPr id="5"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838200" y="6356350"/>
            <a:ext cx="411480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558507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p>
            <a:fld id="{F7701D81-C4B9-4A87-89A7-22E29E6C9200}" type="datetime1">
              <a:rPr lang="en-US" smtClean="0"/>
              <a:t>9/19/24</a:t>
            </a:fld>
            <a:endParaRPr lang="en-US"/>
          </a:p>
        </p:txBody>
      </p:sp>
      <p:sp>
        <p:nvSpPr>
          <p:cNvPr id="5"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370383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8724900" y="731520"/>
            <a:ext cx="2628900" cy="537807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838200" y="731520"/>
            <a:ext cx="7734300" cy="53780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p>
            <a:fld id="{EE307718-69F7-427E-95A3-C1246AF46913}" type="datetime1">
              <a:rPr lang="en-US" smtClean="0"/>
              <a:t>9/19/24</a:t>
            </a:fld>
            <a:endParaRPr lang="en-US"/>
          </a:p>
        </p:txBody>
      </p:sp>
      <p:sp>
        <p:nvSpPr>
          <p:cNvPr id="5"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1164537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39A49B3-A57D-46C5-8462-0C52509F8FCA}"/>
              </a:ext>
            </a:extLst>
          </p:cNvPr>
          <p:cNvSpPr>
            <a:spLocks noGrp="1"/>
          </p:cNvSpPr>
          <p:nvPr>
            <p:ph type="dt" sz="half" idx="10"/>
          </p:nvPr>
        </p:nvSpPr>
        <p:spPr/>
        <p:txBody>
          <a:bodyPr/>
          <a:lstStyle/>
          <a:p>
            <a:fld id="{48913E51-B7F7-4C24-B8E3-5471755DC0E0}" type="datetime1">
              <a:rPr lang="en-US" smtClean="0"/>
              <a:t>9/19/24</a:t>
            </a:fld>
            <a:endParaRPr lang="en-US"/>
          </a:p>
        </p:txBody>
      </p:sp>
      <p:sp>
        <p:nvSpPr>
          <p:cNvPr id="5"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3984719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831850" y="1709738"/>
            <a:ext cx="10515600" cy="2852737"/>
          </a:xfrm>
        </p:spPr>
        <p:txBody>
          <a:bodyPr anchor="b">
            <a:normAutofit/>
          </a:bodyPr>
          <a:lstStyle>
            <a:lvl1pPr>
              <a:defRPr sz="52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831850" y="4589463"/>
            <a:ext cx="10515600" cy="1500187"/>
          </a:xfrm>
        </p:spPr>
        <p:txBody>
          <a:bodyPr>
            <a:normAutofit/>
          </a:bodyPr>
          <a:lstStyle>
            <a:lvl1pPr marL="0" indent="0">
              <a:buNone/>
              <a:defRPr sz="2000">
                <a:solidFill>
                  <a:schemeClr val="tx2">
                    <a:lumMod val="60000"/>
                    <a:lumOff val="4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p>
            <a:fld id="{DA91A59F-D956-4598-A3C1-AE72A5387751}" type="datetime1">
              <a:rPr lang="en-US" smtClean="0"/>
              <a:t>9/19/24</a:t>
            </a:fld>
            <a:endParaRPr lang="en-US" dirty="0"/>
          </a:p>
        </p:txBody>
      </p:sp>
      <p:sp>
        <p:nvSpPr>
          <p:cNvPr id="5"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p>
            <a:fld id="{273BAE12-D270-459D-897B-6833652BB167}" type="slidenum">
              <a:rPr lang="en-US" smtClean="0"/>
              <a:t>‹#›</a:t>
            </a:fld>
            <a:endParaRPr lang="en-US" dirty="0"/>
          </a:p>
        </p:txBody>
      </p:sp>
    </p:spTree>
    <p:extLst>
      <p:ext uri="{BB962C8B-B14F-4D97-AF65-F5344CB8AC3E}">
        <p14:creationId xmlns:p14="http://schemas.microsoft.com/office/powerpoint/2010/main" val="4254341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838200" y="2195847"/>
            <a:ext cx="5181600" cy="3981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6172200" y="2195847"/>
            <a:ext cx="5181600" cy="3981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p>
            <a:fld id="{D70BBD69-7BD3-4731-8064-242619E92CBE}" type="datetime1">
              <a:rPr lang="en-US" smtClean="0"/>
              <a:t>9/19/24</a:t>
            </a:fld>
            <a:endParaRPr lang="en-US"/>
          </a:p>
        </p:txBody>
      </p:sp>
      <p:sp>
        <p:nvSpPr>
          <p:cNvPr id="6"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676189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839788" y="731520"/>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839788" y="2149131"/>
            <a:ext cx="5157787" cy="693696"/>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839788" y="2910625"/>
            <a:ext cx="5157787" cy="310056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6172200" y="2149131"/>
            <a:ext cx="5183188" cy="693696"/>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6172200" y="2910625"/>
            <a:ext cx="5183188" cy="310056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D6F296B-429F-4DFC-ABC3-0A078EA99425}"/>
              </a:ext>
            </a:extLst>
          </p:cNvPr>
          <p:cNvSpPr>
            <a:spLocks noGrp="1"/>
          </p:cNvSpPr>
          <p:nvPr>
            <p:ph type="dt" sz="half" idx="10"/>
          </p:nvPr>
        </p:nvSpPr>
        <p:spPr/>
        <p:txBody>
          <a:bodyPr/>
          <a:lstStyle/>
          <a:p>
            <a:fld id="{38BD77D9-239F-488B-9358-023C46BC7084}" type="datetime1">
              <a:rPr lang="en-US" smtClean="0"/>
              <a:t>9/19/24</a:t>
            </a:fld>
            <a:endParaRPr lang="en-US"/>
          </a:p>
        </p:txBody>
      </p:sp>
      <p:sp>
        <p:nvSpPr>
          <p:cNvPr id="8" name="Footer Placeholder 7">
            <a:extLst>
              <a:ext uri="{FF2B5EF4-FFF2-40B4-BE49-F238E27FC236}">
                <a16:creationId xmlns:a16="http://schemas.microsoft.com/office/drawing/2014/main" id="{0B7103B9-D521-4910-AC15-F12F25CB95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73A6D9-123D-492C-B5CE-294EF2559FAB}"/>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110206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838200" y="731520"/>
            <a:ext cx="1051560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p>
            <a:fld id="{1EE61C24-7140-4FDE-92F3-654C6E2D3C1C}" type="datetime1">
              <a:rPr lang="en-US" smtClean="0"/>
              <a:t>9/19/24</a:t>
            </a:fld>
            <a:endParaRPr lang="en-US"/>
          </a:p>
        </p:txBody>
      </p:sp>
      <p:sp>
        <p:nvSpPr>
          <p:cNvPr id="4"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938599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A339C-4093-4B40-8C90-52F005CA9A0E}"/>
              </a:ext>
            </a:extLst>
          </p:cNvPr>
          <p:cNvSpPr>
            <a:spLocks noGrp="1"/>
          </p:cNvSpPr>
          <p:nvPr>
            <p:ph type="dt" sz="half" idx="10"/>
          </p:nvPr>
        </p:nvSpPr>
        <p:spPr/>
        <p:txBody>
          <a:bodyPr/>
          <a:lstStyle/>
          <a:p>
            <a:fld id="{DC4D6ACF-ECB9-4B5F-A429-08B8AC75E8EF}" type="datetime1">
              <a:rPr lang="en-US" smtClean="0"/>
              <a:t>9/19/24</a:t>
            </a:fld>
            <a:endParaRPr lang="en-US"/>
          </a:p>
        </p:txBody>
      </p:sp>
      <p:sp>
        <p:nvSpPr>
          <p:cNvPr id="3" name="Footer Placeholder 2">
            <a:extLst>
              <a:ext uri="{FF2B5EF4-FFF2-40B4-BE49-F238E27FC236}">
                <a16:creationId xmlns:a16="http://schemas.microsoft.com/office/drawing/2014/main" id="{DFA33F04-8E0A-4165-930C-527D781A7D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62F57B-BEB6-4973-A362-38F638E0D05C}"/>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1889708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839788" y="731520"/>
            <a:ext cx="3932237" cy="2346326"/>
          </a:xfrm>
        </p:spPr>
        <p:txBody>
          <a:bodyPr anchor="b">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731521"/>
            <a:ext cx="6172200" cy="512953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839788" y="3429000"/>
            <a:ext cx="3932237"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p>
            <a:fld id="{788B429B-EE2A-486A-BDB9-0C848B4FAFDD}" type="datetime1">
              <a:rPr lang="en-US" smtClean="0"/>
              <a:t>9/19/24</a:t>
            </a:fld>
            <a:endParaRPr lang="en-US"/>
          </a:p>
        </p:txBody>
      </p:sp>
      <p:sp>
        <p:nvSpPr>
          <p:cNvPr id="6"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3043144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839788" y="731520"/>
            <a:ext cx="3932237" cy="2341564"/>
          </a:xfrm>
        </p:spPr>
        <p:txBody>
          <a:bodyPr anchor="b">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687257"/>
            <a:ext cx="6172200" cy="51737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839788"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p>
            <a:fld id="{8DA5FE4A-CB8D-40AB-BFFC-AAF37EA071CB}" type="datetime1">
              <a:rPr lang="en-US" smtClean="0"/>
              <a:t>9/19/24</a:t>
            </a:fld>
            <a:endParaRPr lang="en-US"/>
          </a:p>
        </p:txBody>
      </p:sp>
      <p:sp>
        <p:nvSpPr>
          <p:cNvPr id="6"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1699686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p:nvPr/>
        </p:nvGrpSpPr>
        <p:grpSpPr>
          <a:xfrm>
            <a:off x="572" y="-1"/>
            <a:ext cx="12192000" cy="6857996"/>
            <a:chOff x="572" y="-1"/>
            <a:chExt cx="12192000" cy="6857996"/>
          </a:xfrm>
        </p:grpSpPr>
        <p:cxnSp>
          <p:nvCxnSpPr>
            <p:cNvPr id="9" name="Straight Connector 8">
              <a:extLst>
                <a:ext uri="{FF2B5EF4-FFF2-40B4-BE49-F238E27FC236}">
                  <a16:creationId xmlns:a16="http://schemas.microsoft.com/office/drawing/2014/main" id="{D3DD55E4-EA4F-4874-8B5B-6E0EAF4BBFC4}"/>
                </a:ext>
              </a:extLst>
            </p:cNvPr>
            <p:cNvCxnSpPr>
              <a:cxnSpLocks/>
            </p:cNvCxnSpPr>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2950BAF-7673-4138-AEA2-DE7D368CC357}"/>
                </a:ext>
              </a:extLst>
            </p:cNvPr>
            <p:cNvCxnSpPr>
              <a:cxnSpLocks/>
            </p:cNvCxnSpPr>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E3E2B5-EA1C-415A-941A-843C7EA148E1}"/>
                </a:ext>
              </a:extLst>
            </p:cNvPr>
            <p:cNvCxnSpPr>
              <a:cxnSpLocks/>
            </p:cNvCxnSpPr>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7FA3A6-E398-4576-B6B8-3328028D84B2}"/>
                </a:ext>
              </a:extLst>
            </p:cNvPr>
            <p:cNvCxnSpPr>
              <a:cxnSpLocks/>
            </p:cNvCxnSpPr>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Graphic 33">
              <a:extLst>
                <a:ext uri="{FF2B5EF4-FFF2-40B4-BE49-F238E27FC236}">
                  <a16:creationId xmlns:a16="http://schemas.microsoft.com/office/drawing/2014/main" id="{EFB597D7-65E0-476A-B9EB-3AA6ED33884C}"/>
                </a:ext>
              </a:extLst>
            </p:cNvPr>
            <p:cNvSpPr/>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14" name="Graphic 33">
              <a:extLst>
                <a:ext uri="{FF2B5EF4-FFF2-40B4-BE49-F238E27FC236}">
                  <a16:creationId xmlns:a16="http://schemas.microsoft.com/office/drawing/2014/main" id="{11AA060A-BE0E-4687-8F9E-0E2955D9796D}"/>
                </a:ext>
              </a:extLst>
            </p:cNvPr>
            <p:cNvSpPr/>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p:nvSpPr>
          <p:cNvPr id="2" name="Title Placeholder 1">
            <a:extLst>
              <a:ext uri="{FF2B5EF4-FFF2-40B4-BE49-F238E27FC236}">
                <a16:creationId xmlns:a16="http://schemas.microsoft.com/office/drawing/2014/main" id="{2D78318D-FE3E-41D7-9A8C-2065A2C46AF3}"/>
              </a:ext>
            </a:extLst>
          </p:cNvPr>
          <p:cNvSpPr>
            <a:spLocks noGrp="1"/>
          </p:cNvSpPr>
          <p:nvPr>
            <p:ph type="title"/>
          </p:nvPr>
        </p:nvSpPr>
        <p:spPr>
          <a:xfrm>
            <a:off x="838200" y="72732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B06718-79E7-4159-A003-F86FE7B3D829}"/>
              </a:ext>
            </a:extLst>
          </p:cNvPr>
          <p:cNvSpPr>
            <a:spLocks noGrp="1"/>
          </p:cNvSpPr>
          <p:nvPr>
            <p:ph type="body" idx="1"/>
          </p:nvPr>
        </p:nvSpPr>
        <p:spPr>
          <a:xfrm>
            <a:off x="838200" y="2189408"/>
            <a:ext cx="10515600" cy="38217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838200" y="136525"/>
            <a:ext cx="2743200" cy="365125"/>
          </a:xfrm>
          <a:prstGeom prst="rect">
            <a:avLst/>
          </a:prstGeom>
        </p:spPr>
        <p:txBody>
          <a:bodyPr vert="horz" lIns="91440" tIns="45720" rIns="91440" bIns="45720" rtlCol="0" anchor="ctr"/>
          <a:lstStyle>
            <a:lvl1pPr algn="l">
              <a:defRPr sz="800" cap="all" spc="150" baseline="0">
                <a:solidFill>
                  <a:schemeClr val="tx2">
                    <a:lumMod val="60000"/>
                    <a:lumOff val="40000"/>
                  </a:schemeClr>
                </a:solidFill>
              </a:defRPr>
            </a:lvl1pPr>
          </a:lstStyle>
          <a:p>
            <a:fld id="{C0517C94-3B1E-4991-BED3-41F8B0158A00}" type="datetime1">
              <a:rPr lang="en-US" smtClean="0"/>
              <a:t>9/19/24</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838200" y="6356350"/>
            <a:ext cx="3450659" cy="365125"/>
          </a:xfrm>
          <a:prstGeom prst="rect">
            <a:avLst/>
          </a:prstGeom>
        </p:spPr>
        <p:txBody>
          <a:bodyPr vert="horz" lIns="91440" tIns="45720" rIns="91440" bIns="45720" rtlCol="0" anchor="ctr"/>
          <a:lstStyle>
            <a:lvl1pPr algn="l">
              <a:defRPr sz="800" cap="all" spc="150" baseline="0">
                <a:solidFill>
                  <a:schemeClr val="tx2">
                    <a:lumMod val="60000"/>
                    <a:lumOff val="40000"/>
                  </a:schemeClr>
                </a:solidFill>
              </a:defRPr>
            </a:lvl1pPr>
          </a:lstStyle>
          <a:p>
            <a:endParaRPr lang="en-US" dirty="0"/>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563467" y="3246434"/>
            <a:ext cx="628533" cy="365125"/>
          </a:xfrm>
          <a:prstGeom prst="rect">
            <a:avLst/>
          </a:prstGeom>
        </p:spPr>
        <p:txBody>
          <a:bodyPr vert="horz" lIns="91440" tIns="45720" rIns="91440" bIns="45720" rtlCol="0" anchor="ctr"/>
          <a:lstStyle>
            <a:lvl1pPr algn="ctr">
              <a:defRPr sz="1100" cap="all" spc="150" baseline="0">
                <a:solidFill>
                  <a:schemeClr val="tx2">
                    <a:lumMod val="60000"/>
                    <a:lumOff val="40000"/>
                  </a:schemeClr>
                </a:solidFill>
              </a:defRPr>
            </a:lvl1pPr>
          </a:lstStyle>
          <a:p>
            <a:fld id="{273BAE12-D270-459D-897B-6833652BB167}" type="slidenum">
              <a:rPr lang="en-US" smtClean="0"/>
              <a:pPr/>
              <a:t>‹#›</a:t>
            </a:fld>
            <a:endParaRPr lang="en-US" dirty="0"/>
          </a:p>
        </p:txBody>
      </p:sp>
    </p:spTree>
    <p:extLst>
      <p:ext uri="{BB962C8B-B14F-4D97-AF65-F5344CB8AC3E}">
        <p14:creationId xmlns:p14="http://schemas.microsoft.com/office/powerpoint/2010/main" val="304328460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400" kern="1200">
          <a:solidFill>
            <a:schemeClr val="tx2">
              <a:lumMod val="60000"/>
              <a:lumOff val="40000"/>
            </a:schemeClr>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2">
              <a:lumMod val="60000"/>
              <a:lumOff val="40000"/>
            </a:schemeClr>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2">
              <a:lumMod val="60000"/>
              <a:lumOff val="40000"/>
            </a:schemeClr>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D20674-CF0C-4687-81B6-A613F871A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4" name="Video 3" descr="People Discussing">
            <a:extLst>
              <a:ext uri="{FF2B5EF4-FFF2-40B4-BE49-F238E27FC236}">
                <a16:creationId xmlns:a16="http://schemas.microsoft.com/office/drawing/2014/main" id="{D1988087-47EC-BDBD-90DC-63ABE0EE2A5F}"/>
              </a:ext>
            </a:extLst>
          </p:cNvPr>
          <p:cNvPicPr>
            <a:picLocks noChangeAspect="1"/>
          </p:cNvPicPr>
          <p:nvPr>
            <a:videoFile r:link="rId2"/>
            <p:extLst>
              <p:ext uri="{DAA4B4D4-6D71-4841-9C94-3DE7FCFB9230}">
                <p14:media xmlns:p14="http://schemas.microsoft.com/office/powerpoint/2010/main" r:embed="rId1"/>
              </p:ext>
            </p:extLst>
          </p:nvPr>
        </p:nvPicPr>
        <p:blipFill>
          <a:blip r:embed="rId4">
            <a:alphaModFix/>
          </a:blip>
          <a:srcRect t="284" r="-1" b="-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6C819BFF-25C5-425C-8CD1-789F7A30D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4" y="1840754"/>
            <a:ext cx="12188952" cy="501724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6B178A-EFD1-90D0-B496-C3540F8F7DDC}"/>
              </a:ext>
            </a:extLst>
          </p:cNvPr>
          <p:cNvSpPr>
            <a:spLocks noGrp="1"/>
          </p:cNvSpPr>
          <p:nvPr>
            <p:ph type="ctrTitle"/>
          </p:nvPr>
        </p:nvSpPr>
        <p:spPr>
          <a:xfrm>
            <a:off x="777240" y="3688205"/>
            <a:ext cx="8731683" cy="1160465"/>
          </a:xfrm>
        </p:spPr>
        <p:txBody>
          <a:bodyPr anchor="b">
            <a:normAutofit/>
          </a:bodyPr>
          <a:lstStyle/>
          <a:p>
            <a:pPr>
              <a:lnSpc>
                <a:spcPct val="90000"/>
              </a:lnSpc>
            </a:pPr>
            <a:r>
              <a:rPr lang="en-US" sz="4000" dirty="0">
                <a:solidFill>
                  <a:srgbClr val="FFFFFF"/>
                </a:solidFill>
              </a:rPr>
              <a:t>Palm Beach Financial Consulting Group</a:t>
            </a:r>
          </a:p>
        </p:txBody>
      </p:sp>
      <p:sp>
        <p:nvSpPr>
          <p:cNvPr id="3" name="Subtitle 2">
            <a:extLst>
              <a:ext uri="{FF2B5EF4-FFF2-40B4-BE49-F238E27FC236}">
                <a16:creationId xmlns:a16="http://schemas.microsoft.com/office/drawing/2014/main" id="{BFF70F01-68D5-B712-27D6-5F39B91E9B7E}"/>
              </a:ext>
            </a:extLst>
          </p:cNvPr>
          <p:cNvSpPr>
            <a:spLocks noGrp="1"/>
          </p:cNvSpPr>
          <p:nvPr>
            <p:ph type="subTitle" idx="1"/>
          </p:nvPr>
        </p:nvSpPr>
        <p:spPr>
          <a:xfrm>
            <a:off x="777240" y="5121835"/>
            <a:ext cx="8731683" cy="615577"/>
          </a:xfrm>
        </p:spPr>
        <p:txBody>
          <a:bodyPr anchor="t">
            <a:normAutofit/>
          </a:bodyPr>
          <a:lstStyle/>
          <a:p>
            <a:r>
              <a:rPr lang="en-US" dirty="0">
                <a:solidFill>
                  <a:srgbClr val="FFFFFF"/>
                </a:solidFill>
              </a:rPr>
              <a:t>Working on Your Behalf With Banks To Have Your Funds Returned To You</a:t>
            </a:r>
          </a:p>
        </p:txBody>
      </p:sp>
    </p:spTree>
    <p:extLst>
      <p:ext uri="{BB962C8B-B14F-4D97-AF65-F5344CB8AC3E}">
        <p14:creationId xmlns:p14="http://schemas.microsoft.com/office/powerpoint/2010/main" val="384319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AE6FDE22-1F54-452D-A9BA-1BE9FDB534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
            <a:ext cx="12192001"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06127CE-6F15-49AE-9751-398F3AC6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38"/>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2AA57-DE7B-981D-BB27-D5EC1891522A}"/>
              </a:ext>
            </a:extLst>
          </p:cNvPr>
          <p:cNvSpPr>
            <a:spLocks noGrp="1"/>
          </p:cNvSpPr>
          <p:nvPr>
            <p:ph type="title"/>
          </p:nvPr>
        </p:nvSpPr>
        <p:spPr>
          <a:xfrm>
            <a:off x="838200" y="565603"/>
            <a:ext cx="3918652" cy="2463347"/>
          </a:xfrm>
        </p:spPr>
        <p:txBody>
          <a:bodyPr anchor="b">
            <a:normAutofit/>
          </a:bodyPr>
          <a:lstStyle/>
          <a:p>
            <a:pPr>
              <a:lnSpc>
                <a:spcPct val="90000"/>
              </a:lnSpc>
            </a:pPr>
            <a:r>
              <a:rPr lang="en-US" sz="2800" dirty="0"/>
              <a:t>An Audit To Your Checking Account Will Show Your Checks That Have Been Drawn From Your Account More Than Intended.</a:t>
            </a:r>
          </a:p>
        </p:txBody>
      </p:sp>
      <p:sp>
        <p:nvSpPr>
          <p:cNvPr id="3" name="Content Placeholder 2">
            <a:extLst>
              <a:ext uri="{FF2B5EF4-FFF2-40B4-BE49-F238E27FC236}">
                <a16:creationId xmlns:a16="http://schemas.microsoft.com/office/drawing/2014/main" id="{BAF821A0-35B9-C184-7CC9-FB993C3184F9}"/>
              </a:ext>
            </a:extLst>
          </p:cNvPr>
          <p:cNvSpPr>
            <a:spLocks noGrp="1"/>
          </p:cNvSpPr>
          <p:nvPr>
            <p:ph idx="1"/>
          </p:nvPr>
        </p:nvSpPr>
        <p:spPr>
          <a:xfrm>
            <a:off x="838200" y="3133725"/>
            <a:ext cx="3918652" cy="3128918"/>
          </a:xfrm>
        </p:spPr>
        <p:txBody>
          <a:bodyPr>
            <a:normAutofit/>
          </a:bodyPr>
          <a:lstStyle/>
          <a:p>
            <a:pPr marL="0" indent="0">
              <a:buNone/>
            </a:pPr>
            <a:r>
              <a:rPr lang="en-US" dirty="0"/>
              <a:t>Our team of seasoned audit and financial professionals is ready to work on your behalf with the banks to have your funds given back to you. Talk with us to discuss our streamlined process and the fee for working with your bank.</a:t>
            </a:r>
          </a:p>
        </p:txBody>
      </p:sp>
      <p:grpSp>
        <p:nvGrpSpPr>
          <p:cNvPr id="49" name="Group 48">
            <a:extLst>
              <a:ext uri="{FF2B5EF4-FFF2-40B4-BE49-F238E27FC236}">
                <a16:creationId xmlns:a16="http://schemas.microsoft.com/office/drawing/2014/main" id="{FCAB7548-8099-4066-AA4A-6689046790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68579" y="-6437"/>
            <a:ext cx="6403756" cy="6864437"/>
            <a:chOff x="5168579" y="-6437"/>
            <a:chExt cx="6403756" cy="6864437"/>
          </a:xfrm>
        </p:grpSpPr>
        <p:cxnSp>
          <p:nvCxnSpPr>
            <p:cNvPr id="38" name="Straight Connector 37">
              <a:extLst>
                <a:ext uri="{FF2B5EF4-FFF2-40B4-BE49-F238E27FC236}">
                  <a16:creationId xmlns:a16="http://schemas.microsoft.com/office/drawing/2014/main" id="{0DD6D54C-5C05-40DE-8EAF-FA50D609AE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71535" y="3375606"/>
              <a:ext cx="64008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B0CFF5B-7CFC-4A1B-811A-262201C049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71535" y="567246"/>
              <a:ext cx="64008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BD7D63C-11FE-48D4-8433-A188CDAB234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71535" y="6262643"/>
              <a:ext cx="64008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0EB69FA-9640-4C07-9993-F74D211FB52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8362244" y="565603"/>
              <a:ext cx="0" cy="569704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887ECAA-6BDB-4356-A66A-D28C7026B68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68579" y="0"/>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FC3365E-17A9-4CC8-BE01-3969BF4C8E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60990" y="-6437"/>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6" name="Picture 5" descr="People in discussion">
            <a:extLst>
              <a:ext uri="{FF2B5EF4-FFF2-40B4-BE49-F238E27FC236}">
                <a16:creationId xmlns:a16="http://schemas.microsoft.com/office/drawing/2014/main" id="{A6BE5F5A-364C-1672-1F50-7B70D47875AA}"/>
              </a:ext>
            </a:extLst>
          </p:cNvPr>
          <p:cNvPicPr>
            <a:picLocks noChangeAspect="1"/>
          </p:cNvPicPr>
          <p:nvPr/>
        </p:nvPicPr>
        <p:blipFill>
          <a:blip r:embed="rId2"/>
          <a:srcRect l="8915" r="1"/>
          <a:stretch/>
        </p:blipFill>
        <p:spPr>
          <a:xfrm>
            <a:off x="5352373" y="1150838"/>
            <a:ext cx="6071687" cy="4449535"/>
          </a:xfrm>
          <a:custGeom>
            <a:avLst/>
            <a:gdLst/>
            <a:ahLst/>
            <a:cxnLst/>
            <a:rect l="l" t="t" r="r" b="b"/>
            <a:pathLst>
              <a:path w="6391928" h="4660591">
                <a:moveTo>
                  <a:pt x="2329728" y="0"/>
                </a:moveTo>
                <a:lnTo>
                  <a:pt x="2398607" y="0"/>
                </a:lnTo>
                <a:lnTo>
                  <a:pt x="3158515" y="0"/>
                </a:lnTo>
                <a:lnTo>
                  <a:pt x="3993320" y="0"/>
                </a:lnTo>
                <a:lnTo>
                  <a:pt x="4062199" y="0"/>
                </a:lnTo>
                <a:cubicBezTo>
                  <a:pt x="5348874" y="0"/>
                  <a:pt x="6391928" y="1043309"/>
                  <a:pt x="6391928" y="2330293"/>
                </a:cubicBezTo>
                <a:cubicBezTo>
                  <a:pt x="6391928" y="3617285"/>
                  <a:pt x="5348874" y="4660591"/>
                  <a:pt x="4062199" y="4660591"/>
                </a:cubicBezTo>
                <a:lnTo>
                  <a:pt x="3993320" y="4660591"/>
                </a:lnTo>
                <a:lnTo>
                  <a:pt x="3233415" y="4660591"/>
                </a:lnTo>
                <a:lnTo>
                  <a:pt x="2398607" y="4660591"/>
                </a:lnTo>
                <a:lnTo>
                  <a:pt x="2329728" y="4660591"/>
                </a:lnTo>
                <a:cubicBezTo>
                  <a:pt x="1043053" y="4660591"/>
                  <a:pt x="0" y="3617281"/>
                  <a:pt x="0" y="2330297"/>
                </a:cubicBezTo>
                <a:cubicBezTo>
                  <a:pt x="0" y="1043306"/>
                  <a:pt x="1043053" y="0"/>
                  <a:pt x="2329728" y="0"/>
                </a:cubicBezTo>
                <a:close/>
              </a:path>
            </a:pathLst>
          </a:custGeom>
          <a:ln w="12700">
            <a:solidFill>
              <a:schemeClr val="accent4"/>
            </a:solidFill>
          </a:ln>
        </p:spPr>
      </p:pic>
    </p:spTree>
    <p:extLst>
      <p:ext uri="{BB962C8B-B14F-4D97-AF65-F5344CB8AC3E}">
        <p14:creationId xmlns:p14="http://schemas.microsoft.com/office/powerpoint/2010/main" val="870221752"/>
      </p:ext>
    </p:extLst>
  </p:cSld>
  <p:clrMapOvr>
    <a:masterClrMapping/>
  </p:clrMapOvr>
</p:sld>
</file>

<file path=ppt/theme/theme1.xml><?xml version="1.0" encoding="utf-8"?>
<a:theme xmlns:a="http://schemas.openxmlformats.org/drawingml/2006/main" name="ArchVTI">
  <a:themeElements>
    <a:clrScheme name="AnalogousFromRegularSeedRightStep">
      <a:dk1>
        <a:srgbClr val="000000"/>
      </a:dk1>
      <a:lt1>
        <a:srgbClr val="FFFFFF"/>
      </a:lt1>
      <a:dk2>
        <a:srgbClr val="21213D"/>
      </a:dk2>
      <a:lt2>
        <a:srgbClr val="E8E5E2"/>
      </a:lt2>
      <a:accent1>
        <a:srgbClr val="4D8BC3"/>
      </a:accent1>
      <a:accent2>
        <a:srgbClr val="3B48B1"/>
      </a:accent2>
      <a:accent3>
        <a:srgbClr val="714DC3"/>
      </a:accent3>
      <a:accent4>
        <a:srgbClr val="913BB1"/>
      </a:accent4>
      <a:accent5>
        <a:srgbClr val="C34DB2"/>
      </a:accent5>
      <a:accent6>
        <a:srgbClr val="B13B6F"/>
      </a:accent6>
      <a:hlink>
        <a:srgbClr val="B2733B"/>
      </a:hlink>
      <a:folHlink>
        <a:srgbClr val="7F7F7F"/>
      </a:folHlink>
    </a:clrScheme>
    <a:fontScheme name="Custom 16">
      <a:majorFont>
        <a:latin typeface="Footlight MT Ligh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VTI" id="{23FE938F-4DF0-4C94-8546-C2AC6D26660D}" vid="{62E62DA1-385F-4EE3-8841-58A87FAE2068}"/>
    </a:ext>
  </a:extLst>
</a:theme>
</file>

<file path=docProps/app.xml><?xml version="1.0" encoding="utf-8"?>
<Properties xmlns="http://schemas.openxmlformats.org/officeDocument/2006/extended-properties" xmlns:vt="http://schemas.openxmlformats.org/officeDocument/2006/docPropsVTypes">
  <TotalTime>235</TotalTime>
  <Words>83</Words>
  <Application>Microsoft Macintosh PowerPoint</Application>
  <PresentationFormat>Widescreen</PresentationFormat>
  <Paragraphs>4</Paragraphs>
  <Slides>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Avenir Next LT Pro</vt:lpstr>
      <vt:lpstr>AvenirNext LT Pro Medium</vt:lpstr>
      <vt:lpstr>Footlight MT Light</vt:lpstr>
      <vt:lpstr>ArchVTI</vt:lpstr>
      <vt:lpstr>Palm Beach Financial Consulting Group</vt:lpstr>
      <vt:lpstr>An Audit To Your Checking Account Will Show Your Checks That Have Been Drawn From Your Account More Than Intended.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Emily Eubanks</dc:creator>
  <cp:lastModifiedBy>Emily Eubanks</cp:lastModifiedBy>
  <cp:revision>2</cp:revision>
  <dcterms:created xsi:type="dcterms:W3CDTF">2024-09-19T13:07:26Z</dcterms:created>
  <dcterms:modified xsi:type="dcterms:W3CDTF">2024-09-19T17:02:46Z</dcterms:modified>
</cp:coreProperties>
</file>